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2" r:id="rId8"/>
    <p:sldId id="263" r:id="rId9"/>
    <p:sldId id="261" r:id="rId10"/>
    <p:sldId id="265" r:id="rId11"/>
    <p:sldId id="266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7947-E287-4738-8C82-07CE4F01EF03}" type="datetime2">
              <a:rPr lang="en-US" smtClean="0"/>
              <a:t>Tuesday, September 29, 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‹nr.›</a:t>
            </a:fld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40270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t>Tuesday, September 29, 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8526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en-US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aken.wikiwijs.nl/167671/Getallen_en_Formules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DB043B4-68C6-45B9-82AC-A5800EADB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95739A-A0A7-4A3B-9D7D-F2C36A8C714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000"/>
          <a:stretch/>
        </p:blipFill>
        <p:spPr>
          <a:xfrm>
            <a:off x="20" y="1"/>
            <a:ext cx="1219198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D4EA4DF-0E7C-4098-86F6-7D0ACAEFC0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332287" y="0"/>
            <a:ext cx="7859713" cy="6857998"/>
          </a:xfrm>
          <a:prstGeom prst="rect">
            <a:avLst/>
          </a:prstGeom>
          <a:gradFill flip="none" rotWithShape="1">
            <a:gsLst>
              <a:gs pos="50000">
                <a:schemeClr val="bg2">
                  <a:alpha val="60000"/>
                </a:schemeClr>
              </a:gs>
              <a:gs pos="0">
                <a:schemeClr val="bg2">
                  <a:alpha val="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1001C08-4EE9-438A-8CA1-70E3F24C37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75613" y="549275"/>
            <a:ext cx="3565524" cy="2887174"/>
          </a:xfrm>
        </p:spPr>
        <p:txBody>
          <a:bodyPr anchor="b">
            <a:normAutofit/>
          </a:bodyPr>
          <a:lstStyle/>
          <a:p>
            <a:r>
              <a:rPr lang="nl-NL" sz="4800" dirty="0"/>
              <a:t>Wiskunde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E05BC49-0F00-4C85-9AF5-A0CC5B39C8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90000">
                <a:schemeClr val="bg2">
                  <a:alpha val="60000"/>
                </a:schemeClr>
              </a:gs>
              <a:gs pos="28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3A5D73D-F957-4869-A6EF-B6E15F3CE6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75612" y="3569007"/>
            <a:ext cx="3565525" cy="2523817"/>
          </a:xfrm>
        </p:spPr>
        <p:txBody>
          <a:bodyPr>
            <a:normAutofit/>
          </a:bodyPr>
          <a:lstStyle/>
          <a:p>
            <a:r>
              <a:rPr lang="nl-NL" sz="2000" dirty="0">
                <a:solidFill>
                  <a:schemeClr val="tx1">
                    <a:alpha val="60000"/>
                  </a:schemeClr>
                </a:solidFill>
              </a:rPr>
              <a:t>Hoofdstuk 2</a:t>
            </a:r>
          </a:p>
        </p:txBody>
      </p:sp>
    </p:spTree>
    <p:extLst>
      <p:ext uri="{BB962C8B-B14F-4D97-AF65-F5344CB8AC3E}">
        <p14:creationId xmlns:p14="http://schemas.microsoft.com/office/powerpoint/2010/main" val="19733286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C1E6BC-7E01-414E-8430-FB8332A60F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Opdrachten maken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A2D0B3BE-62E5-48A8-8B65-594D94242C72}"/>
              </a:ext>
            </a:extLst>
          </p:cNvPr>
          <p:cNvSpPr txBox="1"/>
          <p:nvPr/>
        </p:nvSpPr>
        <p:spPr>
          <a:xfrm>
            <a:off x="3230880" y="2011680"/>
            <a:ext cx="759968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Ga naar </a:t>
            </a:r>
            <a:r>
              <a:rPr lang="nl-NL" u="sng" dirty="0">
                <a:hlinkClick r:id="rId2"/>
              </a:rPr>
              <a:t>https://maken.wikiwijs.nl/167671/Getallen_en_Formules</a:t>
            </a:r>
            <a:r>
              <a:rPr lang="nl-NL" u="sng" dirty="0"/>
              <a:t> </a:t>
            </a:r>
            <a:endParaRPr lang="nl-NL" sz="2000" dirty="0"/>
          </a:p>
          <a:p>
            <a:r>
              <a:rPr lang="nl-NL" sz="2000" dirty="0"/>
              <a:t>Volg de instructies op de site</a:t>
            </a:r>
          </a:p>
          <a:p>
            <a:pPr marL="285750" indent="-285750">
              <a:buFontTx/>
              <a:buChar char="-"/>
            </a:pPr>
            <a:r>
              <a:rPr lang="nl-NL" sz="2000" dirty="0"/>
              <a:t>Maak de instaptoets</a:t>
            </a:r>
          </a:p>
          <a:p>
            <a:pPr marL="285750" indent="-285750">
              <a:buFontTx/>
              <a:buChar char="-"/>
            </a:pPr>
            <a:r>
              <a:rPr lang="nl-NL" sz="2000" dirty="0"/>
              <a:t>Lees wat je moet maken uit je boek</a:t>
            </a:r>
          </a:p>
          <a:p>
            <a:pPr marL="285750" indent="-285750">
              <a:buFontTx/>
              <a:buChar char="-"/>
            </a:pPr>
            <a:r>
              <a:rPr lang="nl-NL" sz="2000" dirty="0"/>
              <a:t>Bekijk eventueel het filmpje</a:t>
            </a:r>
          </a:p>
          <a:p>
            <a:endParaRPr lang="nl-NL" sz="2000" dirty="0"/>
          </a:p>
          <a:p>
            <a:r>
              <a:rPr lang="nl-NL" sz="2000" dirty="0"/>
              <a:t>Je doet dit dus </a:t>
            </a:r>
            <a:r>
              <a:rPr lang="nl-NL" sz="2000" b="1" u="sng" dirty="0"/>
              <a:t>alleen</a:t>
            </a:r>
            <a:endParaRPr lang="nl-NL" sz="2000" dirty="0"/>
          </a:p>
          <a:p>
            <a:r>
              <a:rPr lang="nl-NL" sz="2000" dirty="0"/>
              <a:t>&gt;&gt;Iedereen heeft zijn/haar eigen iPad en/of oortjes</a:t>
            </a:r>
          </a:p>
          <a:p>
            <a:endParaRPr lang="nl-NL" sz="2000" dirty="0"/>
          </a:p>
          <a:p>
            <a:r>
              <a:rPr lang="nl-NL" sz="2000" dirty="0"/>
              <a:t>Heb je een vraag ?	Steek je vinger op</a:t>
            </a:r>
          </a:p>
          <a:p>
            <a:r>
              <a:rPr lang="nl-NL" sz="2000" dirty="0"/>
              <a:t>Je hebt 20 minuten de tijd</a:t>
            </a:r>
          </a:p>
          <a:p>
            <a:pPr marL="285750" indent="-285750"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44841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CD2349-7B2A-4D53-A48F-FA7CE16369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Voor de volgende les…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D141C4E-CFC3-4CBA-A0D4-7762F82EFE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Huiswerk: 	Instaptoets op </a:t>
            </a:r>
            <a:r>
              <a:rPr lang="nl-NL"/>
              <a:t>de site</a:t>
            </a:r>
            <a:endParaRPr lang="nl-NL" dirty="0"/>
          </a:p>
          <a:p>
            <a:r>
              <a:rPr lang="nl-NL" dirty="0"/>
              <a:t>		Vragen bedenken over H1</a:t>
            </a:r>
          </a:p>
          <a:p>
            <a:endParaRPr lang="nl-NL" dirty="0"/>
          </a:p>
          <a:p>
            <a:r>
              <a:rPr lang="nl-NL" dirty="0"/>
              <a:t>Meenemen: Geodriehoek, passer, iPad en oortjes</a:t>
            </a:r>
          </a:p>
        </p:txBody>
      </p:sp>
    </p:spTree>
    <p:extLst>
      <p:ext uri="{BB962C8B-B14F-4D97-AF65-F5344CB8AC3E}">
        <p14:creationId xmlns:p14="http://schemas.microsoft.com/office/powerpoint/2010/main" val="4285738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B78447-41F9-4044-8A9B-8B91C8FCD5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Wat gaan we doen ?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8C19E58-8304-4FA5-A06A-CC820D495D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7" y="1992631"/>
            <a:ext cx="8281989" cy="2555874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Tx/>
              <a:buChar char="-"/>
            </a:pPr>
            <a:r>
              <a:rPr lang="nl-NL" dirty="0"/>
              <a:t>Uitslagen tekenen</a:t>
            </a:r>
          </a:p>
          <a:p>
            <a:pPr marL="342900" indent="-342900">
              <a:buFontTx/>
              <a:buChar char="-"/>
            </a:pPr>
            <a:r>
              <a:rPr lang="nl-NL" dirty="0"/>
              <a:t>Oefenen</a:t>
            </a:r>
          </a:p>
          <a:p>
            <a:pPr marL="342900" indent="-342900">
              <a:buFontTx/>
              <a:buChar char="-"/>
            </a:pPr>
            <a:r>
              <a:rPr lang="nl-NL" dirty="0"/>
              <a:t>Wikiwijs</a:t>
            </a:r>
          </a:p>
          <a:p>
            <a:pPr marL="342900" indent="-342900">
              <a:buFontTx/>
              <a:buChar char="-"/>
            </a:pPr>
            <a:r>
              <a:rPr lang="nl-NL" dirty="0"/>
              <a:t>Rekenvolgorde</a:t>
            </a:r>
          </a:p>
          <a:p>
            <a:pPr marL="342900" indent="-342900">
              <a:buFontTx/>
              <a:buChar char="-"/>
            </a:pPr>
            <a:r>
              <a:rPr lang="nl-NL" dirty="0"/>
              <a:t>Opdrachten maken</a:t>
            </a:r>
          </a:p>
        </p:txBody>
      </p:sp>
    </p:spTree>
    <p:extLst>
      <p:ext uri="{BB962C8B-B14F-4D97-AF65-F5344CB8AC3E}">
        <p14:creationId xmlns:p14="http://schemas.microsoft.com/office/powerpoint/2010/main" val="2947635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AB37BC-652B-4B18-9423-AF528D99E9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9424" y="303292"/>
            <a:ext cx="8281987" cy="991285"/>
          </a:xfrm>
        </p:spPr>
        <p:txBody>
          <a:bodyPr/>
          <a:lstStyle/>
          <a:p>
            <a:r>
              <a:rPr lang="nl-NL" dirty="0"/>
              <a:t>Uitslagen tekenen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48F33D21-7DEC-4A1A-A108-C8F4D1DE174C}"/>
              </a:ext>
            </a:extLst>
          </p:cNvPr>
          <p:cNvSpPr txBox="1"/>
          <p:nvPr/>
        </p:nvSpPr>
        <p:spPr>
          <a:xfrm>
            <a:off x="7650164" y="1188324"/>
            <a:ext cx="4430711" cy="132343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nl-N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Uitslag kubus</a:t>
            </a:r>
          </a:p>
          <a:p>
            <a:pPr marL="342900" indent="-342900">
              <a:buFontTx/>
              <a:buChar char="-"/>
            </a:pPr>
            <a:r>
              <a:rPr lang="nl-N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Alle zijvlakken zijn even groot</a:t>
            </a:r>
          </a:p>
          <a:p>
            <a:pPr marL="800100" lvl="1" indent="-342900">
              <a:buFontTx/>
              <a:buChar char="-"/>
            </a:pPr>
            <a:r>
              <a:rPr lang="nl-N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dezelfde vierkanten</a:t>
            </a:r>
          </a:p>
          <a:p>
            <a:pPr marL="342900" indent="-342900">
              <a:buFontTx/>
              <a:buChar char="-"/>
            </a:pPr>
            <a:r>
              <a:rPr lang="nl-N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Maak het jezelf niet te moeilijk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E1980A3A-F733-4F29-B5E6-8B8BDDDF7686}"/>
              </a:ext>
            </a:extLst>
          </p:cNvPr>
          <p:cNvSpPr txBox="1"/>
          <p:nvPr/>
        </p:nvSpPr>
        <p:spPr>
          <a:xfrm>
            <a:off x="4306705" y="2658691"/>
            <a:ext cx="7594601" cy="707886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kubus </a:t>
            </a:r>
            <a:r>
              <a:rPr lang="nl-NL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ABCDEFGH</a:t>
            </a:r>
            <a:r>
              <a:rPr lang="nl-N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bekend dat ribbe AB 3 cm is.</a:t>
            </a:r>
          </a:p>
          <a:p>
            <a:r>
              <a:rPr lang="nl-N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Teken de uitslag van de kubus </a:t>
            </a:r>
            <a:r>
              <a:rPr lang="nl-NL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ABCDEFGH</a:t>
            </a:r>
            <a:r>
              <a:rPr lang="nl-N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zet de letters erbij.</a:t>
            </a: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A5D0C25F-83A3-4CF6-A7B4-C40B941F54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64" y="2232492"/>
            <a:ext cx="3537132" cy="4235668"/>
          </a:xfrm>
          <a:prstGeom prst="rect">
            <a:avLst/>
          </a:prstGeom>
        </p:spPr>
      </p:pic>
      <p:sp>
        <p:nvSpPr>
          <p:cNvPr id="10" name="Tekstvak 9">
            <a:extLst>
              <a:ext uri="{FF2B5EF4-FFF2-40B4-BE49-F238E27FC236}">
                <a16:creationId xmlns:a16="http://schemas.microsoft.com/office/drawing/2014/main" id="{E23256F2-0311-4AC1-958F-39D7D48EFA99}"/>
              </a:ext>
            </a:extLst>
          </p:cNvPr>
          <p:cNvSpPr txBox="1"/>
          <p:nvPr/>
        </p:nvSpPr>
        <p:spPr>
          <a:xfrm>
            <a:off x="4306705" y="3875877"/>
            <a:ext cx="7594601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u="sng" dirty="0"/>
              <a:t>Stappenplan uitslag kubus</a:t>
            </a:r>
          </a:p>
          <a:p>
            <a:pPr marL="342900" indent="-342900">
              <a:buAutoNum type="arabicPeriod"/>
            </a:pPr>
            <a:r>
              <a:rPr lang="nl-NL" sz="2200" dirty="0"/>
              <a:t>Teken een vierkant met de lengte en breedte van de ribbe van de kubus</a:t>
            </a:r>
          </a:p>
          <a:p>
            <a:pPr marL="342900" indent="-342900">
              <a:buAutoNum type="arabicPeriod"/>
            </a:pPr>
            <a:r>
              <a:rPr lang="nl-NL" sz="2200" dirty="0"/>
              <a:t>Maak nog 3 dezelfde vierkanten onder het getekende vierkant</a:t>
            </a:r>
          </a:p>
          <a:p>
            <a:pPr marL="342900" indent="-342900">
              <a:buAutoNum type="arabicPeriod"/>
            </a:pPr>
            <a:r>
              <a:rPr lang="nl-NL" sz="2200" dirty="0"/>
              <a:t>Teken een vierkant aan iedere kant van het tweede vierkant in de rij.</a:t>
            </a:r>
          </a:p>
        </p:txBody>
      </p:sp>
    </p:spTree>
    <p:extLst>
      <p:ext uri="{BB962C8B-B14F-4D97-AF65-F5344CB8AC3E}">
        <p14:creationId xmlns:p14="http://schemas.microsoft.com/office/powerpoint/2010/main" val="340717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C4D47-519C-4BD0-ACC5-04AAA76E4B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9310" y="254734"/>
            <a:ext cx="6788944" cy="1162735"/>
          </a:xfrm>
        </p:spPr>
        <p:txBody>
          <a:bodyPr>
            <a:normAutofit/>
          </a:bodyPr>
          <a:lstStyle/>
          <a:p>
            <a:r>
              <a:rPr lang="nl-NL" sz="5400" dirty="0"/>
              <a:t>Uitslagen tekenen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CDCCB75F-05BE-4EF6-8E74-94F788B7DA1F}"/>
              </a:ext>
            </a:extLst>
          </p:cNvPr>
          <p:cNvSpPr txBox="1"/>
          <p:nvPr/>
        </p:nvSpPr>
        <p:spPr>
          <a:xfrm>
            <a:off x="4000000" y="1468332"/>
            <a:ext cx="3518400" cy="1631216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balk </a:t>
            </a:r>
            <a:r>
              <a:rPr lang="nl-NL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ABCDEFGH</a:t>
            </a:r>
            <a:r>
              <a:rPr lang="nl-N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bekend dat ribbe AB 3 cm is, BC is 4 cm en AE is 2 cm. Teken de uitslag van de balk </a:t>
            </a:r>
            <a:r>
              <a:rPr lang="nl-NL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ABCDEFGH</a:t>
            </a:r>
            <a:r>
              <a:rPr lang="nl-N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zet de letters erbij.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3DCE79D8-7B29-4985-B58C-A92F74FE4784}"/>
              </a:ext>
            </a:extLst>
          </p:cNvPr>
          <p:cNvSpPr txBox="1"/>
          <p:nvPr/>
        </p:nvSpPr>
        <p:spPr>
          <a:xfrm>
            <a:off x="7640320" y="447973"/>
            <a:ext cx="4457214" cy="19389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nl-N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Uitslag balk</a:t>
            </a:r>
          </a:p>
          <a:p>
            <a:pPr marL="342900" indent="-342900">
              <a:buFontTx/>
              <a:buChar char="-"/>
            </a:pPr>
            <a:r>
              <a:rPr lang="nl-N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zijvlakken zijn </a:t>
            </a:r>
            <a:r>
              <a:rPr lang="nl-NL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niet </a:t>
            </a:r>
            <a:r>
              <a:rPr lang="nl-N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even groot</a:t>
            </a:r>
          </a:p>
          <a:p>
            <a:pPr marL="800100" lvl="1" indent="-342900">
              <a:buFontTx/>
              <a:buChar char="-"/>
            </a:pPr>
            <a:r>
              <a:rPr lang="nl-N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verschillende soorten rechthoeken</a:t>
            </a:r>
          </a:p>
          <a:p>
            <a:pPr marL="342900" indent="-342900">
              <a:buFontTx/>
              <a:buChar char="-"/>
            </a:pPr>
            <a:r>
              <a:rPr lang="nl-N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Maak het jezelf niet te moeilijk en maak weer de kruisvorm-uitslag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FD3E3A8B-7D82-421B-9ABB-5E2D2E8737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66" y="1115140"/>
            <a:ext cx="3605980" cy="3873630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3672EB6B-66D6-4CBD-8176-900BD951B819}"/>
              </a:ext>
            </a:extLst>
          </p:cNvPr>
          <p:cNvSpPr txBox="1"/>
          <p:nvPr/>
        </p:nvSpPr>
        <p:spPr>
          <a:xfrm>
            <a:off x="3843019" y="3483518"/>
            <a:ext cx="759460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u="sng" dirty="0"/>
              <a:t>Stappenplan uitslag balk</a:t>
            </a:r>
          </a:p>
          <a:p>
            <a:pPr marL="342900" indent="-342900">
              <a:buAutoNum type="arabicPeriod"/>
            </a:pPr>
            <a:r>
              <a:rPr lang="nl-NL" sz="2200" dirty="0"/>
              <a:t>Begin met grondvlak te tekenen (=rechthoek)</a:t>
            </a:r>
          </a:p>
          <a:p>
            <a:pPr marL="342900" indent="-342900">
              <a:buAutoNum type="arabicPeriod"/>
            </a:pPr>
            <a:r>
              <a:rPr lang="nl-NL" sz="2200" dirty="0"/>
              <a:t>Maak aan de onderkant van deze rechthoek het voorvlak vast, maak hetzelfde voorvlak aan de bovenkant van het getekende grondvlak</a:t>
            </a:r>
          </a:p>
          <a:p>
            <a:pPr marL="342900" indent="-342900">
              <a:buAutoNum type="arabicPeriod"/>
            </a:pPr>
            <a:r>
              <a:rPr lang="nl-NL" sz="2200" dirty="0"/>
              <a:t>Teken aan het onderste getekende voorvlak nog een keer het grondvlak</a:t>
            </a:r>
          </a:p>
          <a:p>
            <a:pPr marL="342900" indent="-342900">
              <a:buAutoNum type="arabicPeriod"/>
            </a:pPr>
            <a:r>
              <a:rPr lang="nl-NL" sz="2200" dirty="0"/>
              <a:t>Teken het linker- en rechterzijvlak aan iedere kant van het grondvlak vast</a:t>
            </a:r>
          </a:p>
        </p:txBody>
      </p:sp>
    </p:spTree>
    <p:extLst>
      <p:ext uri="{BB962C8B-B14F-4D97-AF65-F5344CB8AC3E}">
        <p14:creationId xmlns:p14="http://schemas.microsoft.com/office/powerpoint/2010/main" val="1252984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4B77C1-A414-488F-8E4C-E7BB852888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1"/>
            <a:ext cx="8281987" cy="1012240"/>
          </a:xfrm>
        </p:spPr>
        <p:txBody>
          <a:bodyPr/>
          <a:lstStyle/>
          <a:p>
            <a:r>
              <a:rPr lang="nl-NL" dirty="0"/>
              <a:t>Oefenen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A779AFF2-D2D0-4A48-AF60-2FA3C29C4F79}"/>
              </a:ext>
            </a:extLst>
          </p:cNvPr>
          <p:cNvSpPr txBox="1"/>
          <p:nvPr/>
        </p:nvSpPr>
        <p:spPr>
          <a:xfrm>
            <a:off x="315197" y="1365719"/>
            <a:ext cx="3363120" cy="1569660"/>
          </a:xfrm>
          <a:prstGeom prst="rect">
            <a:avLst/>
          </a:prstGeom>
          <a:noFill/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u="sng" dirty="0"/>
              <a:t>Opdracht 2</a:t>
            </a:r>
          </a:p>
          <a:p>
            <a:r>
              <a:rPr lang="nl-NL" sz="2400" dirty="0"/>
              <a:t>Teken de uitslag van een kubus met een ribbe van 2 cm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5A6905E5-2423-4A51-AB8A-22B9CBC85ABB}"/>
              </a:ext>
            </a:extLst>
          </p:cNvPr>
          <p:cNvSpPr txBox="1"/>
          <p:nvPr/>
        </p:nvSpPr>
        <p:spPr>
          <a:xfrm>
            <a:off x="3997484" y="1391038"/>
            <a:ext cx="4348480" cy="1200329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u="sng" dirty="0"/>
              <a:t>Opdracht 1</a:t>
            </a:r>
          </a:p>
          <a:p>
            <a:r>
              <a:rPr lang="nl-NL" sz="2400" dirty="0"/>
              <a:t>Teken de uitslag van de balk die hiernaast is afgebeeld</a:t>
            </a:r>
          </a:p>
        </p:txBody>
      </p:sp>
      <p:grpSp>
        <p:nvGrpSpPr>
          <p:cNvPr id="7" name="Groep 6">
            <a:extLst>
              <a:ext uri="{FF2B5EF4-FFF2-40B4-BE49-F238E27FC236}">
                <a16:creationId xmlns:a16="http://schemas.microsoft.com/office/drawing/2014/main" id="{98990E68-9E98-4B05-A613-A75D492EF2DE}"/>
              </a:ext>
            </a:extLst>
          </p:cNvPr>
          <p:cNvGrpSpPr/>
          <p:nvPr/>
        </p:nvGrpSpPr>
        <p:grpSpPr>
          <a:xfrm>
            <a:off x="8595832" y="665065"/>
            <a:ext cx="3443767" cy="3957229"/>
            <a:chOff x="4704552" y="2615555"/>
            <a:chExt cx="3443767" cy="3957229"/>
          </a:xfrm>
        </p:grpSpPr>
        <p:pic>
          <p:nvPicPr>
            <p:cNvPr id="1026" name="Picture 2" descr="Wiskunde H1 Ruimtefiguren Flashcards | Quizlet">
              <a:extLst>
                <a:ext uri="{FF2B5EF4-FFF2-40B4-BE49-F238E27FC236}">
                  <a16:creationId xmlns:a16="http://schemas.microsoft.com/office/drawing/2014/main" id="{31F8984A-6CA6-4908-B49C-884233D26DA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r="-2483" b="12134"/>
            <a:stretch/>
          </p:blipFill>
          <p:spPr bwMode="auto">
            <a:xfrm>
              <a:off x="4704552" y="2615555"/>
              <a:ext cx="2854490" cy="38526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kstvak 5">
              <a:extLst>
                <a:ext uri="{FF2B5EF4-FFF2-40B4-BE49-F238E27FC236}">
                  <a16:creationId xmlns:a16="http://schemas.microsoft.com/office/drawing/2014/main" id="{75B1A83B-6D68-4F09-8D04-37B96FBC5E56}"/>
                </a:ext>
              </a:extLst>
            </p:cNvPr>
            <p:cNvSpPr txBox="1"/>
            <p:nvPr/>
          </p:nvSpPr>
          <p:spPr>
            <a:xfrm>
              <a:off x="5296135" y="6203452"/>
              <a:ext cx="128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>
                  <a:solidFill>
                    <a:srgbClr val="FF0000"/>
                  </a:solidFill>
                </a:rPr>
                <a:t>3 cm</a:t>
              </a:r>
            </a:p>
          </p:txBody>
        </p:sp>
        <p:sp>
          <p:nvSpPr>
            <p:cNvPr id="8" name="Tekstvak 7">
              <a:extLst>
                <a:ext uri="{FF2B5EF4-FFF2-40B4-BE49-F238E27FC236}">
                  <a16:creationId xmlns:a16="http://schemas.microsoft.com/office/drawing/2014/main" id="{4A2DED2F-25F3-420D-83CB-F7E58C00857F}"/>
                </a:ext>
              </a:extLst>
            </p:cNvPr>
            <p:cNvSpPr txBox="1"/>
            <p:nvPr/>
          </p:nvSpPr>
          <p:spPr>
            <a:xfrm>
              <a:off x="6568438" y="5860292"/>
              <a:ext cx="128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>
                  <a:solidFill>
                    <a:srgbClr val="FF0000"/>
                  </a:solidFill>
                </a:rPr>
                <a:t>3 cm</a:t>
              </a:r>
            </a:p>
          </p:txBody>
        </p:sp>
        <p:sp>
          <p:nvSpPr>
            <p:cNvPr id="9" name="Tekstvak 8">
              <a:extLst>
                <a:ext uri="{FF2B5EF4-FFF2-40B4-BE49-F238E27FC236}">
                  <a16:creationId xmlns:a16="http://schemas.microsoft.com/office/drawing/2014/main" id="{72C93B43-BC2E-464B-8967-FD2F949857D5}"/>
                </a:ext>
              </a:extLst>
            </p:cNvPr>
            <p:cNvSpPr txBox="1"/>
            <p:nvPr/>
          </p:nvSpPr>
          <p:spPr>
            <a:xfrm>
              <a:off x="6868159" y="4172525"/>
              <a:ext cx="128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>
                  <a:solidFill>
                    <a:srgbClr val="FF0000"/>
                  </a:solidFill>
                </a:rPr>
                <a:t>6 cm</a:t>
              </a:r>
            </a:p>
          </p:txBody>
        </p:sp>
      </p:grpSp>
      <p:sp>
        <p:nvSpPr>
          <p:cNvPr id="10" name="Tekstvak 9">
            <a:extLst>
              <a:ext uri="{FF2B5EF4-FFF2-40B4-BE49-F238E27FC236}">
                <a16:creationId xmlns:a16="http://schemas.microsoft.com/office/drawing/2014/main" id="{1C0190DD-150D-4A93-9682-8D04D51A31DB}"/>
              </a:ext>
            </a:extLst>
          </p:cNvPr>
          <p:cNvSpPr txBox="1"/>
          <p:nvPr/>
        </p:nvSpPr>
        <p:spPr>
          <a:xfrm>
            <a:off x="6096000" y="4775661"/>
            <a:ext cx="5626098" cy="1569660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u="sng" dirty="0"/>
              <a:t>Opdracht 3</a:t>
            </a:r>
          </a:p>
          <a:p>
            <a:r>
              <a:rPr lang="nl-NL" sz="2400" dirty="0"/>
              <a:t>Teken de uitslag van een piramide met als grondvlak een vierkant met zijde 2cm en opstaande ribben van 4 cm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B2F95E14-B7B7-42EA-A434-B8A070FADB66}"/>
              </a:ext>
            </a:extLst>
          </p:cNvPr>
          <p:cNvSpPr txBox="1"/>
          <p:nvPr/>
        </p:nvSpPr>
        <p:spPr>
          <a:xfrm>
            <a:off x="95059" y="3046123"/>
            <a:ext cx="6016499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u="sng" dirty="0"/>
              <a:t>Stappenplan uitslag balk</a:t>
            </a:r>
          </a:p>
          <a:p>
            <a:pPr marL="342900" indent="-342900">
              <a:buAutoNum type="arabicPeriod"/>
            </a:pPr>
            <a:r>
              <a:rPr lang="nl-NL" sz="2200" dirty="0"/>
              <a:t>Begin met grondvlak te tekenen (=rechthoek)</a:t>
            </a:r>
          </a:p>
          <a:p>
            <a:pPr marL="342900" indent="-342900">
              <a:buAutoNum type="arabicPeriod"/>
            </a:pPr>
            <a:r>
              <a:rPr lang="nl-NL" sz="2200" dirty="0"/>
              <a:t>Maak aan de onderkant van deze rechthoek het voorvlak vast, maak hetzelfde voorvlak aan de bovenkant van het getekende grondvlak</a:t>
            </a:r>
          </a:p>
          <a:p>
            <a:pPr marL="342900" indent="-342900">
              <a:buAutoNum type="arabicPeriod"/>
            </a:pPr>
            <a:r>
              <a:rPr lang="nl-NL" sz="2200" dirty="0"/>
              <a:t>Teken aan het onderste getekende voorvlak nog een keer het grondvlak</a:t>
            </a:r>
          </a:p>
          <a:p>
            <a:pPr marL="342900" indent="-342900">
              <a:buAutoNum type="arabicPeriod"/>
            </a:pPr>
            <a:r>
              <a:rPr lang="nl-NL" sz="2200" dirty="0"/>
              <a:t>Teken het linker- en rechterzijvlak aan iedere kant van het grondvlak vast</a:t>
            </a:r>
          </a:p>
        </p:txBody>
      </p:sp>
    </p:spTree>
    <p:extLst>
      <p:ext uri="{BB962C8B-B14F-4D97-AF65-F5344CB8AC3E}">
        <p14:creationId xmlns:p14="http://schemas.microsoft.com/office/powerpoint/2010/main" val="520256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A2E531-3C02-4384-99A2-72C658D45F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‘Nieuwe’ begrippen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B3C84270-CF2C-42FF-883A-7CF1C47B93D0}"/>
              </a:ext>
            </a:extLst>
          </p:cNvPr>
          <p:cNvSpPr txBox="1"/>
          <p:nvPr/>
        </p:nvSpPr>
        <p:spPr>
          <a:xfrm>
            <a:off x="3159760" y="1473200"/>
            <a:ext cx="6451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Keer		=	Vermenigvuldiging</a:t>
            </a:r>
          </a:p>
          <a:p>
            <a:r>
              <a:rPr lang="nl-NL" sz="2000" dirty="0"/>
              <a:t>Delen		=	Quotiënt</a:t>
            </a:r>
          </a:p>
          <a:p>
            <a:r>
              <a:rPr lang="nl-NL" sz="2000" dirty="0"/>
              <a:t>Plus		=	Som</a:t>
            </a:r>
          </a:p>
          <a:p>
            <a:r>
              <a:rPr lang="nl-NL" sz="2000" dirty="0"/>
              <a:t>Min		=	Verschil</a:t>
            </a:r>
          </a:p>
          <a:p>
            <a:r>
              <a:rPr lang="nl-NL" sz="2000" dirty="0"/>
              <a:t>Factoren	=	De getallen die je 				vermenigvuldigt met elkaar</a:t>
            </a:r>
          </a:p>
          <a:p>
            <a:r>
              <a:rPr lang="nl-NL" sz="2000" dirty="0"/>
              <a:t>Termen		=	De getallen die je bij elkaar 			optelt</a:t>
            </a:r>
          </a:p>
          <a:p>
            <a:r>
              <a:rPr lang="nl-NL" sz="2000" dirty="0"/>
              <a:t>Let op !	Vanaf nu zet je een punt als keerteken</a:t>
            </a:r>
          </a:p>
          <a:p>
            <a:endParaRPr lang="nl-NL" sz="2000" dirty="0"/>
          </a:p>
          <a:p>
            <a:endParaRPr lang="nl-NL" sz="2400" dirty="0"/>
          </a:p>
          <a:p>
            <a:endParaRPr lang="nl-NL" sz="2400" dirty="0"/>
          </a:p>
          <a:p>
            <a:endParaRPr lang="nl-NL" sz="2400" dirty="0"/>
          </a:p>
          <a:p>
            <a:r>
              <a:rPr lang="nl-NL" sz="2000" dirty="0"/>
              <a:t>En… we gaan opgaven onder elkaar uitwerken en niet meer naast elkaar.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7D645F7A-46D6-4686-89EF-AF96B9D2FB79}"/>
                  </a:ext>
                </a:extLst>
              </p:cNvPr>
              <p:cNvSpPr txBox="1"/>
              <p:nvPr/>
            </p:nvSpPr>
            <p:spPr>
              <a:xfrm>
                <a:off x="4124960" y="4341515"/>
                <a:ext cx="8067040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000" dirty="0"/>
                  <a:t>4 x 5 = 20	</a:t>
                </a:r>
                <a:r>
                  <a:rPr lang="nl-NL" sz="2000" dirty="0">
                    <a:solidFill>
                      <a:srgbClr val="FF0000"/>
                    </a:solidFill>
                  </a:rPr>
                  <a:t>&gt;&gt;Fout</a:t>
                </a:r>
              </a:p>
              <a:p>
                <a:endParaRPr lang="nl-NL" sz="2000" dirty="0"/>
              </a:p>
              <a:p>
                <a:r>
                  <a:rPr lang="nl-NL" sz="2000" dirty="0"/>
                  <a:t>4 </a:t>
                </a:r>
                <a14:m>
                  <m:oMath xmlns:m="http://schemas.openxmlformats.org/officeDocument/2006/math">
                    <m:r>
                      <a:rPr lang="nl-NL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nl-NL" sz="2000" dirty="0"/>
                  <a:t> 5 = 20	</a:t>
                </a:r>
                <a:r>
                  <a:rPr lang="nl-NL" sz="2000" dirty="0">
                    <a:solidFill>
                      <a:srgbClr val="92D050"/>
                    </a:solidFill>
                  </a:rPr>
                  <a:t>&gt;&gt;Goed</a:t>
                </a:r>
              </a:p>
              <a:p>
                <a:endParaRPr lang="nl-NL" sz="2000" dirty="0">
                  <a:solidFill>
                    <a:srgbClr val="92D050"/>
                  </a:solidFill>
                </a:endParaRPr>
              </a:p>
              <a:p>
                <a:r>
                  <a:rPr lang="nl-NL" sz="2000" dirty="0">
                    <a:solidFill>
                      <a:srgbClr val="92D050"/>
                    </a:solidFill>
                  </a:rPr>
                  <a:t>						</a:t>
                </a:r>
                <a:r>
                  <a:rPr lang="nl-NL" sz="2000" dirty="0"/>
                  <a:t>4 + 5 + 12 =</a:t>
                </a:r>
              </a:p>
              <a:p>
                <a:r>
                  <a:rPr lang="nl-NL" sz="2000" dirty="0"/>
                  <a:t>						9 + 12 =</a:t>
                </a:r>
              </a:p>
              <a:p>
                <a:r>
                  <a:rPr lang="nl-NL" sz="2000" dirty="0"/>
                  <a:t>						21</a:t>
                </a:r>
              </a:p>
            </p:txBody>
          </p:sp>
        </mc:Choice>
        <mc:Fallback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7D645F7A-46D6-4686-89EF-AF96B9D2FB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4960" y="4341515"/>
                <a:ext cx="8067040" cy="2246769"/>
              </a:xfrm>
              <a:prstGeom prst="rect">
                <a:avLst/>
              </a:prstGeom>
              <a:blipFill>
                <a:blip r:embed="rId2"/>
                <a:stretch>
                  <a:fillRect l="-831" t="-1084" b="-406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6850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C15AD8-3861-4F42-AE0A-D811C3D0FA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Rekenvolgorde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B90905C5-EB18-4FA5-9920-93325BA67C56}"/>
              </a:ext>
            </a:extLst>
          </p:cNvPr>
          <p:cNvSpPr txBox="1"/>
          <p:nvPr/>
        </p:nvSpPr>
        <p:spPr>
          <a:xfrm>
            <a:off x="3220720" y="2326640"/>
            <a:ext cx="7843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&gt;&gt;Volgorde waarin je een lange som uitwerkt</a:t>
            </a:r>
          </a:p>
          <a:p>
            <a:endParaRPr lang="nl-NL" sz="2400" dirty="0"/>
          </a:p>
          <a:p>
            <a:endParaRPr lang="nl-NL" sz="2400" dirty="0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FF2A76FC-A37A-4EF5-9660-EDE4CD4BAB67}"/>
              </a:ext>
            </a:extLst>
          </p:cNvPr>
          <p:cNvSpPr/>
          <p:nvPr/>
        </p:nvSpPr>
        <p:spPr>
          <a:xfrm>
            <a:off x="1493520" y="3474315"/>
            <a:ext cx="2092960" cy="13087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Haakjes</a:t>
            </a:r>
            <a:endParaRPr lang="nl-NL" dirty="0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3FE74A09-6FAE-45A5-BC75-98EBA9F0E8E2}"/>
              </a:ext>
            </a:extLst>
          </p:cNvPr>
          <p:cNvSpPr/>
          <p:nvPr/>
        </p:nvSpPr>
        <p:spPr>
          <a:xfrm>
            <a:off x="4399280" y="3474314"/>
            <a:ext cx="2092960" cy="13087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Keer &amp; delen</a:t>
            </a:r>
            <a:endParaRPr lang="nl-NL" dirty="0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8F6E9D3D-7F2D-4420-92E4-85BBA6BF4590}"/>
              </a:ext>
            </a:extLst>
          </p:cNvPr>
          <p:cNvSpPr/>
          <p:nvPr/>
        </p:nvSpPr>
        <p:spPr>
          <a:xfrm>
            <a:off x="7305040" y="3474313"/>
            <a:ext cx="2092960" cy="13087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Plus &amp; Min </a:t>
            </a:r>
            <a:endParaRPr lang="nl-NL" dirty="0"/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B70C11C2-7A65-4DD1-A6AD-364C8E02F4AB}"/>
              </a:ext>
            </a:extLst>
          </p:cNvPr>
          <p:cNvSpPr/>
          <p:nvPr/>
        </p:nvSpPr>
        <p:spPr>
          <a:xfrm>
            <a:off x="4338320" y="4961813"/>
            <a:ext cx="2214880" cy="1200329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Van links naar rechts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92574627-9812-4549-B822-4126861F362C}"/>
              </a:ext>
            </a:extLst>
          </p:cNvPr>
          <p:cNvSpPr/>
          <p:nvPr/>
        </p:nvSpPr>
        <p:spPr>
          <a:xfrm>
            <a:off x="7244080" y="5000142"/>
            <a:ext cx="2214880" cy="1200329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Van links naar rechts</a:t>
            </a:r>
          </a:p>
        </p:txBody>
      </p:sp>
    </p:spTree>
    <p:extLst>
      <p:ext uri="{BB962C8B-B14F-4D97-AF65-F5344CB8AC3E}">
        <p14:creationId xmlns:p14="http://schemas.microsoft.com/office/powerpoint/2010/main" val="3868473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6BD145-FAAC-42F9-A376-0EFCA9FB8E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Rekenvolgorde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24DFF118-1F02-4683-965D-6A78ADDA7859}"/>
              </a:ext>
            </a:extLst>
          </p:cNvPr>
          <p:cNvSpPr txBox="1"/>
          <p:nvPr/>
        </p:nvSpPr>
        <p:spPr>
          <a:xfrm>
            <a:off x="3576320" y="1441589"/>
            <a:ext cx="72847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nl-NL" sz="2400" dirty="0"/>
              <a:t>Haakjes</a:t>
            </a:r>
          </a:p>
          <a:p>
            <a:pPr marL="342900" indent="-342900">
              <a:buAutoNum type="arabicPeriod"/>
            </a:pPr>
            <a:r>
              <a:rPr lang="nl-NL" sz="2400" dirty="0"/>
              <a:t>Keer en delen van links naar rechts</a:t>
            </a:r>
          </a:p>
          <a:p>
            <a:pPr marL="342900" indent="-342900">
              <a:buAutoNum type="arabicPeriod"/>
            </a:pPr>
            <a:r>
              <a:rPr lang="nl-NL" sz="2400" dirty="0"/>
              <a:t>Plus en min van links naar rechts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A56CB873-2791-4693-B96C-F31906766336}"/>
                  </a:ext>
                </a:extLst>
              </p:cNvPr>
              <p:cNvSpPr txBox="1"/>
              <p:nvPr/>
            </p:nvSpPr>
            <p:spPr>
              <a:xfrm>
                <a:off x="3295873" y="2976036"/>
                <a:ext cx="627888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AutoNum type="alphaLcPeriod"/>
                </a:pPr>
                <a:r>
                  <a:rPr lang="nl-NL" sz="2400" dirty="0"/>
                  <a:t>7 + 19 – 6  </a:t>
                </a:r>
                <a14:m>
                  <m:oMath xmlns:m="http://schemas.openxmlformats.org/officeDocument/2006/math">
                    <m:r>
                      <a:rPr lang="nl-NL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nl-NL" sz="2400" dirty="0"/>
                  <a:t> 3 = </a:t>
                </a:r>
              </a:p>
              <a:p>
                <a:endParaRPr lang="nl-NL" sz="2400" dirty="0"/>
              </a:p>
            </p:txBody>
          </p:sp>
        </mc:Choice>
        <mc:Fallback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A56CB873-2791-4693-B96C-F319067663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5873" y="2976036"/>
                <a:ext cx="6278880" cy="830997"/>
              </a:xfrm>
              <a:prstGeom prst="rect">
                <a:avLst/>
              </a:prstGeom>
              <a:blipFill>
                <a:blip r:embed="rId2"/>
                <a:stretch>
                  <a:fillRect l="-1553" t="-583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hthoek 5">
                <a:extLst>
                  <a:ext uri="{FF2B5EF4-FFF2-40B4-BE49-F238E27FC236}">
                    <a16:creationId xmlns:a16="http://schemas.microsoft.com/office/drawing/2014/main" id="{B92EE48E-BD1B-4AD5-ADB4-DA367B261189}"/>
                  </a:ext>
                </a:extLst>
              </p:cNvPr>
              <p:cNvSpPr/>
              <p:nvPr/>
            </p:nvSpPr>
            <p:spPr>
              <a:xfrm>
                <a:off x="8613277" y="2929870"/>
                <a:ext cx="256512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nl-NL" sz="2400" dirty="0"/>
                  <a:t>b. 	8  </a:t>
                </a:r>
                <a14:m>
                  <m:oMath xmlns:m="http://schemas.openxmlformats.org/officeDocument/2006/math">
                    <m:r>
                      <a:rPr lang="nl-NL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nl-NL" sz="2400" dirty="0"/>
                  <a:t>  9 : 2 =</a:t>
                </a:r>
              </a:p>
            </p:txBody>
          </p:sp>
        </mc:Choice>
        <mc:Fallback>
          <p:sp>
            <p:nvSpPr>
              <p:cNvPr id="6" name="Rechthoek 5">
                <a:extLst>
                  <a:ext uri="{FF2B5EF4-FFF2-40B4-BE49-F238E27FC236}">
                    <a16:creationId xmlns:a16="http://schemas.microsoft.com/office/drawing/2014/main" id="{B92EE48E-BD1B-4AD5-ADB4-DA367B2611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3277" y="2929870"/>
                <a:ext cx="2565126" cy="461665"/>
              </a:xfrm>
              <a:prstGeom prst="rect">
                <a:avLst/>
              </a:prstGeom>
              <a:blipFill>
                <a:blip r:embed="rId3"/>
                <a:stretch>
                  <a:fillRect l="-3800" t="-9333" r="-2375" b="-32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hthoek 6">
                <a:extLst>
                  <a:ext uri="{FF2B5EF4-FFF2-40B4-BE49-F238E27FC236}">
                    <a16:creationId xmlns:a16="http://schemas.microsoft.com/office/drawing/2014/main" id="{530EA04E-E89C-494A-9C04-C37F705EC4B1}"/>
                  </a:ext>
                </a:extLst>
              </p:cNvPr>
              <p:cNvSpPr/>
              <p:nvPr/>
            </p:nvSpPr>
            <p:spPr>
              <a:xfrm>
                <a:off x="3279364" y="4805700"/>
                <a:ext cx="363157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nl-NL" sz="2400" dirty="0"/>
                  <a:t>c.   2  </a:t>
                </a:r>
                <a14:m>
                  <m:oMath xmlns:m="http://schemas.openxmlformats.org/officeDocument/2006/math">
                    <m:r>
                      <a:rPr lang="nl-NL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nl-NL" sz="2400" dirty="0"/>
                  <a:t>  (12 – 8) + 20 : 5 =</a:t>
                </a:r>
              </a:p>
            </p:txBody>
          </p:sp>
        </mc:Choice>
        <mc:Fallback>
          <p:sp>
            <p:nvSpPr>
              <p:cNvPr id="7" name="Rechthoek 6">
                <a:extLst>
                  <a:ext uri="{FF2B5EF4-FFF2-40B4-BE49-F238E27FC236}">
                    <a16:creationId xmlns:a16="http://schemas.microsoft.com/office/drawing/2014/main" id="{530EA04E-E89C-494A-9C04-C37F705EC4B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9364" y="4805700"/>
                <a:ext cx="3631572" cy="461665"/>
              </a:xfrm>
              <a:prstGeom prst="rect">
                <a:avLst/>
              </a:prstGeom>
              <a:blipFill>
                <a:blip r:embed="rId4"/>
                <a:stretch>
                  <a:fillRect l="-2685" t="-9211" r="-1510" b="-3026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798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7C3253-70F6-4096-8BD4-8F816A8633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Wikiwijs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2925D61-A5A0-4ED5-AFCF-679540C048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7" y="1867167"/>
            <a:ext cx="8281989" cy="2555874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Tx/>
              <a:buChar char="-"/>
            </a:pPr>
            <a:r>
              <a:rPr lang="nl-NL" dirty="0"/>
              <a:t>Website met alle info van H2</a:t>
            </a:r>
          </a:p>
          <a:p>
            <a:pPr marL="342900" indent="-342900">
              <a:buFontTx/>
              <a:buChar char="-"/>
            </a:pPr>
            <a:r>
              <a:rPr lang="nl-NL" dirty="0"/>
              <a:t>Oefeningen</a:t>
            </a:r>
          </a:p>
          <a:p>
            <a:pPr marL="342900" indent="-342900">
              <a:buFontTx/>
              <a:buChar char="-"/>
            </a:pPr>
            <a:r>
              <a:rPr lang="nl-NL" dirty="0"/>
              <a:t>Uitlegvideo’s</a:t>
            </a:r>
          </a:p>
          <a:p>
            <a:pPr marL="342900" indent="-342900">
              <a:buFontTx/>
              <a:buChar char="-"/>
            </a:pPr>
            <a:r>
              <a:rPr lang="nl-NL" dirty="0" err="1"/>
              <a:t>PowerPoints</a:t>
            </a:r>
            <a:endParaRPr lang="nl-NL" dirty="0"/>
          </a:p>
          <a:p>
            <a:pPr marL="342900" indent="-342900">
              <a:buFontTx/>
              <a:buChar char="-"/>
            </a:pPr>
            <a:r>
              <a:rPr lang="nl-NL" dirty="0"/>
              <a:t>Huiswerk</a:t>
            </a:r>
          </a:p>
        </p:txBody>
      </p:sp>
    </p:spTree>
    <p:extLst>
      <p:ext uri="{BB962C8B-B14F-4D97-AF65-F5344CB8AC3E}">
        <p14:creationId xmlns:p14="http://schemas.microsoft.com/office/powerpoint/2010/main" val="4076652351"/>
      </p:ext>
    </p:extLst>
  </p:cSld>
  <p:clrMapOvr>
    <a:masterClrMapping/>
  </p:clrMapOvr>
</p:sld>
</file>

<file path=ppt/theme/theme1.xml><?xml version="1.0" encoding="utf-8"?>
<a:theme xmlns:a="http://schemas.openxmlformats.org/drawingml/2006/main" name="3DFloatVTI">
  <a:themeElements>
    <a:clrScheme name="AnalogousFromDarkSeedLeftStep">
      <a:dk1>
        <a:srgbClr val="000000"/>
      </a:dk1>
      <a:lt1>
        <a:srgbClr val="FFFFFF"/>
      </a:lt1>
      <a:dk2>
        <a:srgbClr val="243441"/>
      </a:dk2>
      <a:lt2>
        <a:srgbClr val="E2E8E5"/>
      </a:lt2>
      <a:accent1>
        <a:srgbClr val="D8388A"/>
      </a:accent1>
      <a:accent2>
        <a:srgbClr val="C626BA"/>
      </a:accent2>
      <a:accent3>
        <a:srgbClr val="A138D8"/>
      </a:accent3>
      <a:accent4>
        <a:srgbClr val="6645CE"/>
      </a:accent4>
      <a:accent5>
        <a:srgbClr val="3854D8"/>
      </a:accent5>
      <a:accent6>
        <a:srgbClr val="2685C6"/>
      </a:accent6>
      <a:hlink>
        <a:srgbClr val="7273D0"/>
      </a:hlink>
      <a:folHlink>
        <a:srgbClr val="7F7F7F"/>
      </a:folHlink>
    </a:clrScheme>
    <a:fontScheme name="Float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DFloatVTI" id="{F59BA300-ED19-4B39-9AE3-7882B1DE8B78}" vid="{0FEC63E3-719F-4F50-9F1E-5B8BAF3910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1474</TotalTime>
  <Words>634</Words>
  <Application>Microsoft Office PowerPoint</Application>
  <PresentationFormat>Breedbeeld</PresentationFormat>
  <Paragraphs>102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Avenir Next LT Pro</vt:lpstr>
      <vt:lpstr>Cambria Math</vt:lpstr>
      <vt:lpstr>Times New Roman</vt:lpstr>
      <vt:lpstr>3DFloatVTI</vt:lpstr>
      <vt:lpstr>Wiskunde</vt:lpstr>
      <vt:lpstr>Wat gaan we doen ?</vt:lpstr>
      <vt:lpstr>Uitslagen tekenen</vt:lpstr>
      <vt:lpstr>Uitslagen tekenen</vt:lpstr>
      <vt:lpstr>Oefenen</vt:lpstr>
      <vt:lpstr>‘Nieuwe’ begrippen</vt:lpstr>
      <vt:lpstr>Rekenvolgorde</vt:lpstr>
      <vt:lpstr>Rekenvolgorde</vt:lpstr>
      <vt:lpstr>Wikiwijs</vt:lpstr>
      <vt:lpstr>Opdrachten maken</vt:lpstr>
      <vt:lpstr>Voor de volgende les…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Wiskunde</dc:title>
  <dc:creator>Nienke Bos</dc:creator>
  <cp:lastModifiedBy>Nienke Bos</cp:lastModifiedBy>
  <cp:revision>23</cp:revision>
  <dcterms:created xsi:type="dcterms:W3CDTF">2020-09-29T13:11:01Z</dcterms:created>
  <dcterms:modified xsi:type="dcterms:W3CDTF">2020-09-30T13:45:48Z</dcterms:modified>
</cp:coreProperties>
</file>